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99C05-2246-49EE-B0CC-44C3D96920C1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926BCB-977C-4C0A-AC1D-43857AA86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98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COPD refers to Chronic Obstructive Pulmonary Disease</a:t>
            </a:r>
          </a:p>
          <a:p>
            <a:r>
              <a:rPr lang="en-US" dirty="0" smtClean="0"/>
              <a:t>ARDS is Acute Respiratory Distress Syndrome</a:t>
            </a:r>
          </a:p>
          <a:p>
            <a:r>
              <a:rPr lang="en-US" dirty="0" smtClean="0"/>
              <a:t>PEEP= Positive</a:t>
            </a:r>
            <a:r>
              <a:rPr lang="en-US" baseline="0" dirty="0" smtClean="0"/>
              <a:t> End-Expiratory Pressure it is used together with mechanical ventilation to maintain the patients airway pressure above the atmospheric level.</a:t>
            </a:r>
            <a:endParaRPr lang="en-US" dirty="0" smtClean="0"/>
          </a:p>
          <a:p>
            <a:r>
              <a:rPr lang="en-US" dirty="0" smtClean="0"/>
              <a:t>Peep</a:t>
            </a:r>
            <a:r>
              <a:rPr lang="en-US" baseline="0" dirty="0" smtClean="0"/>
              <a:t> may be required to achieve a decrease in FI02.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26BCB-977C-4C0A-AC1D-43857AA86D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54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ARDS is</a:t>
            </a:r>
            <a:r>
              <a:rPr lang="en-US" baseline="0" dirty="0" smtClean="0"/>
              <a:t> a type of non-cardiogenic pulmonary edema.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26BCB-977C-4C0A-AC1D-43857AA86D3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914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74A99174-61C6-4599-9B07-FABE2CFAE18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C627D2F9-C6A5-418E-9611-F3928C784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34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9174-61C6-4599-9B07-FABE2CFAE18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D2F9-C6A5-418E-9611-F3928C784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120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9174-61C6-4599-9B07-FABE2CFAE18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D2F9-C6A5-418E-9611-F3928C784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80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9174-61C6-4599-9B07-FABE2CFAE18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D2F9-C6A5-418E-9611-F3928C784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57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9174-61C6-4599-9B07-FABE2CFAE18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D2F9-C6A5-418E-9611-F3928C784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05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9174-61C6-4599-9B07-FABE2CFAE18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D2F9-C6A5-418E-9611-F3928C784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71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9174-61C6-4599-9B07-FABE2CFAE18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D2F9-C6A5-418E-9611-F3928C784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952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9174-61C6-4599-9B07-FABE2CFAE18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D2F9-C6A5-418E-9611-F3928C784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763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9174-61C6-4599-9B07-FABE2CFAE18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D2F9-C6A5-418E-9611-F3928C784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508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9174-61C6-4599-9B07-FABE2CFAE18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D2F9-C6A5-418E-9611-F3928C784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229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9174-61C6-4599-9B07-FABE2CFAE18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D2F9-C6A5-418E-9611-F3928C784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97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9174-61C6-4599-9B07-FABE2CFAE18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D2F9-C6A5-418E-9611-F3928C784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140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9174-61C6-4599-9B07-FABE2CFAE18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D2F9-C6A5-418E-9611-F3928C784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24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9174-61C6-4599-9B07-FABE2CFAE18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D2F9-C6A5-418E-9611-F3928C784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49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99174-61C6-4599-9B07-FABE2CFAE18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D2F9-C6A5-418E-9611-F3928C784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353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74A99174-61C6-4599-9B07-FABE2CFAE18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D2F9-C6A5-418E-9611-F3928C784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29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4A99174-61C6-4599-9B07-FABE2CFAE18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7D2F9-C6A5-418E-9611-F3928C784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28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4A99174-61C6-4599-9B07-FABE2CFAE18F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627D2F9-C6A5-418E-9611-F3928C784A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330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/>
              <a:t>MECHANICAL VENTILATORS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MECHANICAL VENTILATORS OPERATE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518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Settings in the initial mechanical ventilator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4" y="2410691"/>
            <a:ext cx="11360726" cy="7536873"/>
          </a:xfrm>
        </p:spPr>
        <p:txBody>
          <a:bodyPr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 : Assist Control mode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Tidal volume is set depending on lung status :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= 12 mL/kg ideal body weight; COPD = 10 mL/kg ideal body weight; ARDS = 6-8 mL/kg ideal body weight.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Oxygen Concentration: at first select high (100%) FI02 and adjust when obtaining ABGs after 20 min.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Set rate: the initial set rate should be close to the patient’s total rate and slowly decrease it with the patient’s tolerance.</a:t>
            </a:r>
          </a:p>
        </p:txBody>
      </p:sp>
    </p:spTree>
    <p:extLst>
      <p:ext uri="{BB962C8B-B14F-4D97-AF65-F5344CB8AC3E}">
        <p14:creationId xmlns:p14="http://schemas.microsoft.com/office/powerpoint/2010/main" val="3938232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Settings continued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Inspiratory flow rate: For optimal gas exchange use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IFR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60L Per minute; for patients with COPD use 100L/min 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Peep: only as indicated after first arterial gas determination; not greater than 25%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Inspiration expiration ratio : usually 1:2; foe inverse ratio ventilation up to 4:1</a:t>
            </a:r>
          </a:p>
          <a:p>
            <a:pPr algn="just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8240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Volume V pressure control ventilation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VCV, theirs is preset tidal volume and minute ventilation but the clinician is required to set the appropriate inspiratory flow, flow waver form and the inspiratory time.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PCV limits the maximum air pressure but this could lead to variable tidal and minute volume.</a:t>
            </a:r>
          </a:p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PCV, the clinician is required to titrate the inspiratory pressure to the measured tidal volume.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221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Improving oxygenation in a ventilator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improve oxygenation: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FI02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the mean alveolar pressure ;Increase mean airway pressure ;Increase PEEP; increase I:E ratio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Re-open alveoli with peep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230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Improving ventilation in a ventilator 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Modify alveolar ventilation by raising the rate or tidal volume and increasing T low increases ventilation while reducing C02.</a:t>
            </a:r>
          </a:p>
          <a:p>
            <a:pPr marL="0" indent="0" algn="just">
              <a:buNone/>
            </a:pPr>
            <a:endParaRPr lang="en-US" sz="3200" dirty="0" smtClean="0"/>
          </a:p>
          <a:p>
            <a:pPr algn="just"/>
            <a:endParaRPr lang="en-US" sz="3200" dirty="0" smtClean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092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ARDS Patients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improve mortality for patients who develop ARDS, an open lung strategy with high PEEP and low tidal volume is recommended.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422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457200">
              <a:buNone/>
            </a:pPr>
            <a:r>
              <a:rPr lang="en-US" dirty="0" smtClean="0"/>
              <a:t>Wilcox, </a:t>
            </a:r>
            <a:r>
              <a:rPr lang="en-US" dirty="0"/>
              <a:t>S. R., Richards, J. B., Fisher, D. F., </a:t>
            </a:r>
            <a:r>
              <a:rPr lang="en-US" dirty="0" err="1"/>
              <a:t>Sankoff</a:t>
            </a:r>
            <a:r>
              <a:rPr lang="en-US" dirty="0"/>
              <a:t>, J., &amp; </a:t>
            </a:r>
            <a:r>
              <a:rPr lang="en-US" dirty="0" err="1"/>
              <a:t>Seigel</a:t>
            </a:r>
            <a:r>
              <a:rPr lang="en-US" dirty="0"/>
              <a:t>, T. A. (2016). Initial </a:t>
            </a:r>
            <a:r>
              <a:rPr lang="en-US" dirty="0" smtClean="0"/>
              <a:t>mechanical </a:t>
            </a:r>
            <a:r>
              <a:rPr lang="en-US" dirty="0"/>
              <a:t>ventilator settings and lung protective ventilation in the ED. </a:t>
            </a:r>
            <a:r>
              <a:rPr lang="en-US" i="1" dirty="0"/>
              <a:t>The American journal of emergency medicine</a:t>
            </a:r>
            <a:r>
              <a:rPr lang="en-US" dirty="0"/>
              <a:t>, </a:t>
            </a:r>
            <a:r>
              <a:rPr lang="en-US" i="1" dirty="0"/>
              <a:t>34</a:t>
            </a:r>
            <a:r>
              <a:rPr lang="en-US" dirty="0"/>
              <a:t>(8), 1446-1451</a:t>
            </a:r>
            <a:r>
              <a:rPr lang="en-US" dirty="0" smtClean="0"/>
              <a:t>.</a:t>
            </a:r>
          </a:p>
          <a:p>
            <a:pPr marL="0" indent="-457200">
              <a:buNone/>
            </a:pPr>
            <a:r>
              <a:rPr lang="en-US" dirty="0" err="1"/>
              <a:t>Vieillard</a:t>
            </a:r>
            <a:r>
              <a:rPr lang="en-US" dirty="0"/>
              <a:t>-Baron, A., </a:t>
            </a:r>
            <a:r>
              <a:rPr lang="en-US" dirty="0" err="1"/>
              <a:t>Matthay</a:t>
            </a:r>
            <a:r>
              <a:rPr lang="en-US" dirty="0"/>
              <a:t>, M., </a:t>
            </a:r>
            <a:r>
              <a:rPr lang="en-US" dirty="0" err="1"/>
              <a:t>Teboul</a:t>
            </a:r>
            <a:r>
              <a:rPr lang="en-US" dirty="0"/>
              <a:t>, J. L., </a:t>
            </a:r>
            <a:r>
              <a:rPr lang="en-US" dirty="0" err="1"/>
              <a:t>Bein</a:t>
            </a:r>
            <a:r>
              <a:rPr lang="en-US" dirty="0"/>
              <a:t>, T., Schultz, M., </a:t>
            </a:r>
            <a:r>
              <a:rPr lang="en-US" dirty="0" err="1"/>
              <a:t>Magder</a:t>
            </a:r>
            <a:r>
              <a:rPr lang="en-US" dirty="0"/>
              <a:t>, S., &amp; Marini, J. J. (2016). Experts’ opinion on management of hemodynamics in ARDS patients: focus on the effects of mechanical ventilation. Intensive care medicine, 42(5), 739-749</a:t>
            </a:r>
            <a:r>
              <a:rPr lang="en-US" dirty="0" smtClean="0"/>
              <a:t>.</a:t>
            </a:r>
          </a:p>
          <a:p>
            <a:pPr marL="0" indent="-457200">
              <a:buNone/>
            </a:pPr>
            <a:r>
              <a:rPr lang="en-US" dirty="0" err="1"/>
              <a:t>Rittayamai</a:t>
            </a:r>
            <a:r>
              <a:rPr lang="en-US" dirty="0"/>
              <a:t>, N., </a:t>
            </a:r>
            <a:r>
              <a:rPr lang="en-US" dirty="0" err="1"/>
              <a:t>Katsios</a:t>
            </a:r>
            <a:r>
              <a:rPr lang="en-US" dirty="0"/>
              <a:t>, C. M., </a:t>
            </a:r>
            <a:r>
              <a:rPr lang="en-US" dirty="0" err="1"/>
              <a:t>Beloncle</a:t>
            </a:r>
            <a:r>
              <a:rPr lang="en-US" dirty="0"/>
              <a:t>, F., Friedrich, J. O., </a:t>
            </a:r>
            <a:r>
              <a:rPr lang="en-US" dirty="0" err="1"/>
              <a:t>Mancebo</a:t>
            </a:r>
            <a:r>
              <a:rPr lang="en-US" dirty="0"/>
              <a:t>, J., &amp; </a:t>
            </a:r>
            <a:r>
              <a:rPr lang="en-US" dirty="0" err="1"/>
              <a:t>Brochard</a:t>
            </a:r>
            <a:r>
              <a:rPr lang="en-US" dirty="0"/>
              <a:t>, L. (2015). Pressure-controlled vs volume-controlled ventilation in acute respiratory failure: a physiology-based narrative and systematic review. </a:t>
            </a:r>
            <a:r>
              <a:rPr lang="en-US" i="1" dirty="0"/>
              <a:t>Chest</a:t>
            </a:r>
            <a:r>
              <a:rPr lang="en-US" dirty="0"/>
              <a:t>, </a:t>
            </a:r>
            <a:r>
              <a:rPr lang="en-US" i="1" dirty="0"/>
              <a:t>148</a:t>
            </a:r>
            <a:r>
              <a:rPr lang="en-US" dirty="0"/>
              <a:t>(2), 340-355.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8759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142</TotalTime>
  <Words>405</Words>
  <Application>Microsoft Office PowerPoint</Application>
  <PresentationFormat>Widescreen</PresentationFormat>
  <Paragraphs>36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Times New Roman</vt:lpstr>
      <vt:lpstr>Wingdings</vt:lpstr>
      <vt:lpstr>Wingdings 3</vt:lpstr>
      <vt:lpstr>Ion Boardroom</vt:lpstr>
      <vt:lpstr>MECHANICAL VENTILATORS</vt:lpstr>
      <vt:lpstr>Settings in the initial mechanical ventilator</vt:lpstr>
      <vt:lpstr>Settings continued</vt:lpstr>
      <vt:lpstr>Volume V pressure control ventilation</vt:lpstr>
      <vt:lpstr>Improving oxygenation in a ventilator</vt:lpstr>
      <vt:lpstr>Improving ventilation in a ventilator </vt:lpstr>
      <vt:lpstr>ARDS Patients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MECHANICAL VENTILATORS</dc:title>
  <dc:creator>LENOVO</dc:creator>
  <cp:lastModifiedBy>LENOVO</cp:lastModifiedBy>
  <cp:revision>19</cp:revision>
  <dcterms:created xsi:type="dcterms:W3CDTF">2020-09-22T08:11:08Z</dcterms:created>
  <dcterms:modified xsi:type="dcterms:W3CDTF">2020-09-22T10:33:51Z</dcterms:modified>
</cp:coreProperties>
</file>